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8" r:id="rId2"/>
    <p:sldId id="277" r:id="rId3"/>
    <p:sldId id="279" r:id="rId4"/>
    <p:sldId id="284" r:id="rId5"/>
    <p:sldId id="276" r:id="rId6"/>
    <p:sldId id="281" r:id="rId7"/>
    <p:sldId id="282" r:id="rId8"/>
    <p:sldId id="283" r:id="rId9"/>
    <p:sldId id="285" r:id="rId10"/>
    <p:sldId id="269" r:id="rId11"/>
    <p:sldId id="278" r:id="rId12"/>
    <p:sldId id="286" r:id="rId13"/>
    <p:sldId id="288" r:id="rId14"/>
    <p:sldId id="289" r:id="rId15"/>
    <p:sldId id="290" r:id="rId16"/>
    <p:sldId id="291" r:id="rId17"/>
    <p:sldId id="292" r:id="rId18"/>
    <p:sldId id="294" r:id="rId19"/>
    <p:sldId id="293" r:id="rId20"/>
    <p:sldId id="297" r:id="rId21"/>
    <p:sldId id="296" r:id="rId22"/>
    <p:sldId id="287" r:id="rId23"/>
    <p:sldId id="298" r:id="rId24"/>
    <p:sldId id="295" r:id="rId25"/>
    <p:sldId id="299" r:id="rId26"/>
    <p:sldId id="300" r:id="rId27"/>
    <p:sldId id="301" r:id="rId28"/>
    <p:sldId id="271"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320" autoAdjust="0"/>
  </p:normalViewPr>
  <p:slideViewPr>
    <p:cSldViewPr>
      <p:cViewPr varScale="1">
        <p:scale>
          <a:sx n="70" d="100"/>
          <a:sy n="70" d="100"/>
        </p:scale>
        <p:origin x="-15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6E6061-D936-479E-A710-19EB8E942317}" type="datetimeFigureOut">
              <a:rPr lang="en-US" smtClean="0"/>
              <a:t>5/3/2010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CC5AA4-2BBD-48D0-B5D0-E21862AD7DD8}"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 photos in this presentation are mine, unless otherwise noted. I’ve only used Creative Commons licensed photos.</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Slippery slope to go down! There</a:t>
            </a:r>
            <a:r>
              <a:rPr lang="en-US" baseline="0" dirty="0" smtClean="0"/>
              <a:t> are lots of things that have gotten us to the point we’re at today.</a:t>
            </a:r>
          </a:p>
          <a:p>
            <a:endParaRPr lang="en-US" baseline="0" dirty="0" smtClean="0"/>
          </a:p>
          <a:p>
            <a:r>
              <a:rPr lang="en-US" baseline="0" dirty="0" smtClean="0"/>
              <a:t>In 2009, Toronto and Vancouver joined a small list of cities with open data catalogues and initiatives.</a:t>
            </a:r>
          </a:p>
          <a:p>
            <a:r>
              <a:rPr lang="en-US" baseline="0" dirty="0" smtClean="0"/>
              <a:t>Also in 2009, many Canadian cities held </a:t>
            </a:r>
            <a:r>
              <a:rPr lang="en-US" baseline="0" dirty="0" err="1" smtClean="0"/>
              <a:t>ChangeCamp</a:t>
            </a:r>
            <a:r>
              <a:rPr lang="en-US" baseline="0" dirty="0" smtClean="0"/>
              <a:t> events.</a:t>
            </a:r>
          </a:p>
          <a:p>
            <a:endParaRPr lang="en-US" baseline="0" dirty="0" smtClean="0"/>
          </a:p>
          <a:p>
            <a:r>
              <a:rPr lang="en-US" baseline="0" dirty="0" smtClean="0"/>
              <a:t>In 1999, while most of us were thinking about Y2K, blogging started to become popular. I think it’s blogging that really paved the way for things like </a:t>
            </a:r>
            <a:r>
              <a:rPr lang="en-US" baseline="0" dirty="0" err="1" smtClean="0"/>
              <a:t>ChangeCamp</a:t>
            </a:r>
            <a:r>
              <a:rPr lang="en-US" baseline="0" dirty="0" smtClean="0"/>
              <a:t>. Political blogs were, and remain, one of the most popular segments of the blogosphere.</a:t>
            </a:r>
          </a:p>
          <a:p>
            <a:endParaRPr lang="en-US" baseline="0" dirty="0" smtClean="0"/>
          </a:p>
          <a:p>
            <a:r>
              <a:rPr lang="en-US" baseline="0" dirty="0" smtClean="0"/>
              <a:t>In 1983, Canada’s Access to Information act came into effect. This enabled citizens to retrieve government information. We followed many other countries, such as the US which passed similar legislation in 1966 (Freedom of Information Act).</a:t>
            </a:r>
          </a:p>
        </p:txBody>
      </p:sp>
      <p:sp>
        <p:nvSpPr>
          <p:cNvPr id="4" name="Slide Number Placeholder 3"/>
          <p:cNvSpPr>
            <a:spLocks noGrp="1"/>
          </p:cNvSpPr>
          <p:nvPr>
            <p:ph type="sldNum" sz="quarter" idx="10"/>
          </p:nvPr>
        </p:nvSpPr>
        <p:spPr/>
        <p:txBody>
          <a:bodyPr/>
          <a:lstStyle/>
          <a:p>
            <a:fld id="{AACC5AA4-2BBD-48D0-B5D0-E21862AD7DD8}"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could keep going back in time, but we’ll arrive at the same conclusion: the discussion we’re having now isn’t new!</a:t>
            </a:r>
          </a:p>
          <a:p>
            <a:endParaRPr lang="en-US" baseline="0" dirty="0" smtClean="0"/>
          </a:p>
          <a:p>
            <a:r>
              <a:rPr lang="en-US" baseline="0" dirty="0" smtClean="0"/>
              <a:t>Is it fair to trace this discussion all the way back to the Enlightenment?</a:t>
            </a:r>
          </a:p>
          <a:p>
            <a:endParaRPr lang="en-US" baseline="0" dirty="0" smtClean="0"/>
          </a:p>
          <a:p>
            <a:r>
              <a:rPr lang="en-US" baseline="0" dirty="0" smtClean="0"/>
              <a:t>The Enlightenment is held to be the source of critical ideas, such as the centrality of freedom, democracy, and reason as primary values of society.</a:t>
            </a:r>
          </a:p>
        </p:txBody>
      </p:sp>
      <p:sp>
        <p:nvSpPr>
          <p:cNvPr id="4" name="Slide Number Placeholder 3"/>
          <p:cNvSpPr>
            <a:spLocks noGrp="1"/>
          </p:cNvSpPr>
          <p:nvPr>
            <p:ph type="sldNum" sz="quarter" idx="10"/>
          </p:nvPr>
        </p:nvSpPr>
        <p:spPr/>
        <p:txBody>
          <a:bodyPr/>
          <a:lstStyle/>
          <a:p>
            <a:fld id="{AACC5AA4-2BBD-48D0-B5D0-E21862AD7DD8}"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is the question posed by </a:t>
            </a:r>
            <a:r>
              <a:rPr lang="en-US" baseline="0" dirty="0" err="1" smtClean="0"/>
              <a:t>ChangeCampers</a:t>
            </a:r>
            <a:r>
              <a:rPr lang="en-US" baseline="0" dirty="0" smtClean="0"/>
              <a:t> across the country.</a:t>
            </a:r>
          </a:p>
          <a:p>
            <a:endParaRPr lang="en-US" baseline="0" dirty="0" smtClean="0"/>
          </a:p>
          <a:p>
            <a:r>
              <a:rPr lang="en-US" baseline="0" dirty="0" smtClean="0"/>
              <a:t>More than anything else, this question gets at the heart of what open government is all about.</a:t>
            </a:r>
          </a:p>
          <a:p>
            <a:endParaRPr lang="en-US" baseline="0" dirty="0" smtClean="0"/>
          </a:p>
          <a:p>
            <a:r>
              <a:rPr lang="en-US" baseline="0" dirty="0" smtClean="0"/>
              <a:t>And it’s not that different from what the great minds of the day were thinking about during the enlightenment. Thinking critically about traditional institutions, imaging and sharing a better way of doing things.</a:t>
            </a:r>
          </a:p>
        </p:txBody>
      </p:sp>
      <p:sp>
        <p:nvSpPr>
          <p:cNvPr id="4" name="Slide Number Placeholder 3"/>
          <p:cNvSpPr>
            <a:spLocks noGrp="1"/>
          </p:cNvSpPr>
          <p:nvPr>
            <p:ph type="sldNum" sz="quarter" idx="10"/>
          </p:nvPr>
        </p:nvSpPr>
        <p:spPr/>
        <p:txBody>
          <a:bodyPr/>
          <a:lstStyle/>
          <a:p>
            <a:fld id="{AACC5AA4-2BBD-48D0-B5D0-E21862AD7DD8}"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primary tool in the past was the book. During the 18</a:t>
            </a:r>
            <a:r>
              <a:rPr lang="en-US" baseline="30000" dirty="0" smtClean="0"/>
              <a:t>th</a:t>
            </a:r>
            <a:r>
              <a:rPr lang="en-US" baseline="0" dirty="0" smtClean="0"/>
              <a:t> century, reading exploded.</a:t>
            </a:r>
            <a:endParaRPr lang="en-US" dirty="0" smtClean="0"/>
          </a:p>
          <a:p>
            <a:endParaRPr lang="en-US" dirty="0" smtClean="0"/>
          </a:p>
          <a:p>
            <a:r>
              <a:rPr lang="en-US" dirty="0" smtClean="0"/>
              <a:t>Photo: http://www.flickr.com/photos/stewart/461099066/</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primary tool today, of course, is the computer.</a:t>
            </a:r>
            <a:r>
              <a:rPr lang="en-US" baseline="0" dirty="0" smtClean="0"/>
              <a:t> Increasingly, the computer is in your hand.</a:t>
            </a:r>
          </a:p>
          <a:p>
            <a:endParaRPr lang="en-US" baseline="0" dirty="0" smtClean="0"/>
          </a:p>
          <a:p>
            <a:r>
              <a:rPr lang="en-US" baseline="0" dirty="0" smtClean="0"/>
              <a:t>University of Alberta President </a:t>
            </a:r>
            <a:r>
              <a:rPr lang="en-US" baseline="0" dirty="0" err="1" smtClean="0"/>
              <a:t>Indira</a:t>
            </a:r>
            <a:r>
              <a:rPr lang="en-US" baseline="0" dirty="0" smtClean="0"/>
              <a:t> </a:t>
            </a:r>
            <a:r>
              <a:rPr lang="en-US" baseline="0" dirty="0" err="1" smtClean="0"/>
              <a:t>Samarasekera</a:t>
            </a:r>
            <a:r>
              <a:rPr lang="en-US" baseline="0" dirty="0" smtClean="0"/>
              <a:t>, at the EEDC Annual Luncheon, encouraged everyone in the audience to hold their mobile phones in their hands. Then she said, “in your hand, you hold the symbol of innovation.”</a:t>
            </a:r>
          </a:p>
          <a:p>
            <a:endParaRPr lang="en-US" baseline="0" dirty="0" smtClean="0"/>
          </a:p>
          <a:p>
            <a:r>
              <a:rPr lang="en-US" dirty="0" smtClean="0"/>
              <a:t>http://blog.mastermaq.ca/2010/04/19/recap-2010-eedc-annual-luncheon/</a:t>
            </a:r>
          </a:p>
          <a:p>
            <a:endParaRPr lang="en-US" dirty="0" smtClean="0"/>
          </a:p>
          <a:p>
            <a:r>
              <a:rPr lang="en-US" dirty="0" smtClean="0"/>
              <a:t>Photo: http://www.flickr.com/photos/williamhook/2830322349/</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few other key tools that we have toda</a:t>
            </a:r>
            <a:r>
              <a:rPr lang="en-US" baseline="0" dirty="0" smtClean="0"/>
              <a:t>y are blogs, Twitter, and </a:t>
            </a:r>
            <a:r>
              <a:rPr lang="en-US" baseline="0" dirty="0" err="1" smtClean="0"/>
              <a:t>Facebook</a:t>
            </a:r>
            <a:r>
              <a:rPr lang="en-US" baseline="0" dirty="0" smtClean="0"/>
              <a:t>. They help us connect with one another digitally.</a:t>
            </a:r>
          </a:p>
          <a:p>
            <a:endParaRPr lang="en-US" baseline="0" dirty="0" smtClean="0"/>
          </a:p>
          <a:p>
            <a:r>
              <a:rPr lang="en-US" baseline="0" dirty="0" smtClean="0"/>
              <a:t>We’ve seen here in Edmonton how powerful these tools can be. Twitter, in particular, was vital for </a:t>
            </a:r>
            <a:r>
              <a:rPr lang="en-US" baseline="0" dirty="0" err="1" smtClean="0"/>
              <a:t>ChangeCamp</a:t>
            </a:r>
            <a:r>
              <a:rPr lang="en-US" baseline="0" dirty="0" smtClean="0"/>
              <a:t> Edmonton and for the open data discussions (or #</a:t>
            </a:r>
            <a:r>
              <a:rPr lang="en-US" baseline="0" dirty="0" err="1" smtClean="0"/>
              <a:t>yegdata</a:t>
            </a:r>
            <a:r>
              <a:rPr lang="en-US" baseline="0" dirty="0" smtClean="0"/>
              <a:t> discussions) that came out of that event.</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Social media isn’t about technology, nor is open government. Fundamentally,</a:t>
            </a:r>
            <a:r>
              <a:rPr lang="en-US" baseline="0" dirty="0" smtClean="0"/>
              <a:t> they are about people, and the relationships between those people.</a:t>
            </a:r>
          </a:p>
          <a:p>
            <a:endParaRPr lang="en-US" baseline="0" dirty="0" smtClean="0"/>
          </a:p>
          <a:p>
            <a:r>
              <a:rPr lang="en-US" baseline="0" dirty="0" smtClean="0"/>
              <a:t>Remember this, if nothing else!</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is what open government, open data, and the whole open movement is all about. The relationship between government and citizens. What do we want it to look like? How do we want to maintain and cultivate it?</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All</a:t>
            </a:r>
            <a:r>
              <a:rPr lang="en-US" baseline="0" dirty="0" smtClean="0"/>
              <a:t> relationships need trust. How can we build (or rebuild) the trust between government and citizens? I think the two core principles here are transparency, and collaboration. There’s no need to hide anything. And by working together, we can accomplish great things.</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Fortunately, we’re not starting from</a:t>
            </a:r>
            <a:r>
              <a:rPr lang="en-US" baseline="0" dirty="0" smtClean="0"/>
              <a:t> scratch. We can draw on existing relationships as a model for what we want to achieve in the future.</a:t>
            </a:r>
          </a:p>
          <a:p>
            <a:endParaRPr lang="en-US" baseline="0" dirty="0" smtClean="0"/>
          </a:p>
          <a:p>
            <a:r>
              <a:rPr lang="en-US" baseline="0" dirty="0" smtClean="0"/>
              <a:t>My favorite example of this comes from Edmonton’s CIO Chris Moore. He says that the City of Edmonton has been </a:t>
            </a:r>
            <a:r>
              <a:rPr lang="en-US" baseline="0" dirty="0" err="1" smtClean="0"/>
              <a:t>crowdsourcing</a:t>
            </a:r>
            <a:r>
              <a:rPr lang="en-US" baseline="0" dirty="0" smtClean="0"/>
              <a:t> for decades – just look at shoveling snow. The City doesn’t shovel everyone’s sidewalks. That would take far too much time and money. The City is transparent about that – it doesn’t just foot the bill and then try to hide it. When it snows, everyone pitches in and contributes to something bigger. We collaborate.</a:t>
            </a:r>
            <a:endParaRPr lang="en-US" dirty="0" smtClean="0"/>
          </a:p>
          <a:p>
            <a:endParaRPr lang="en-US" dirty="0" smtClean="0"/>
          </a:p>
          <a:p>
            <a:r>
              <a:rPr lang="en-US" dirty="0" smtClean="0"/>
              <a:t>Photo:</a:t>
            </a:r>
            <a:r>
              <a:rPr lang="en-US" baseline="0" dirty="0" smtClean="0"/>
              <a:t> http://www.flickr.com/photos/kenneth_hynek/4157347736/</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day job:</a:t>
            </a:r>
            <a:r>
              <a:rPr lang="en-US" baseline="0" dirty="0" smtClean="0"/>
              <a:t> Questionmark Computing Ltd. http://www.questionmark.com</a:t>
            </a:r>
          </a:p>
          <a:p>
            <a:r>
              <a:rPr lang="en-US" baseline="0" dirty="0" smtClean="0"/>
              <a:t>My software company: Paramagnus Developments Inc. http://www.paramagnus.com</a:t>
            </a:r>
          </a:p>
          <a:p>
            <a:r>
              <a:rPr lang="en-US" baseline="0" dirty="0" smtClean="0"/>
              <a:t>My main project right now: </a:t>
            </a:r>
            <a:r>
              <a:rPr lang="en-US" baseline="0" dirty="0" err="1" smtClean="0"/>
              <a:t>ShareEdmonton</a:t>
            </a:r>
            <a:r>
              <a:rPr lang="en-US" baseline="0" dirty="0" smtClean="0"/>
              <a:t> http://www.shareedmonton.ca</a:t>
            </a:r>
          </a:p>
          <a:p>
            <a:endParaRPr lang="en-US" baseline="0" dirty="0" smtClean="0"/>
          </a:p>
          <a:p>
            <a:r>
              <a:rPr lang="en-US" baseline="0" dirty="0" smtClean="0"/>
              <a:t>Most of all, I’m a passionate </a:t>
            </a:r>
            <a:r>
              <a:rPr lang="en-US" baseline="0" dirty="0" err="1" smtClean="0"/>
              <a:t>Edmontonian</a:t>
            </a:r>
            <a:r>
              <a:rPr lang="en-US" baseline="0" dirty="0" smtClean="0"/>
              <a:t>, as you can see through my blog, tweets, photos, videos, etc.</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look at another, more recent example. Thousands</a:t>
            </a:r>
            <a:r>
              <a:rPr lang="en-US" baseline="0" dirty="0" smtClean="0"/>
              <a:t> of </a:t>
            </a:r>
            <a:r>
              <a:rPr lang="en-US" baseline="0" dirty="0" err="1" smtClean="0"/>
              <a:t>Edmontonians</a:t>
            </a:r>
            <a:r>
              <a:rPr lang="en-US" baseline="0" dirty="0" smtClean="0"/>
              <a:t> take the bus every day, and they rely on the route &amp; schedule information provided by ETS to plan their trips.</a:t>
            </a:r>
          </a:p>
          <a:p>
            <a:endParaRPr lang="en-US" baseline="0" dirty="0" smtClean="0"/>
          </a:p>
          <a:p>
            <a:r>
              <a:rPr lang="en-US" baseline="0" dirty="0" smtClean="0"/>
              <a:t>Until relatively recently, there were two primary ways to access this information. On paper, using the route schedule pamphlets, or online, using the custom-built ETS Trip Planner.</a:t>
            </a:r>
          </a:p>
          <a:p>
            <a:endParaRPr lang="en-US" baseline="0" dirty="0" smtClean="0"/>
          </a:p>
          <a:p>
            <a:r>
              <a:rPr lang="en-US" baseline="0" dirty="0" smtClean="0"/>
              <a:t>Those methods worked well for a while, but increasingly it became clear that they alone were not sufficient.</a:t>
            </a:r>
          </a:p>
          <a:p>
            <a:endParaRPr lang="en-US" baseline="0" dirty="0" smtClean="0"/>
          </a:p>
          <a:p>
            <a:r>
              <a:rPr lang="en-US" baseline="0" dirty="0" smtClean="0"/>
              <a:t>What should ETS have done? They could have been opaque and uncooperative, keeping everything to themselves and not working with others </a:t>
            </a:r>
            <a:r>
              <a:rPr lang="en-US" baseline="0" smtClean="0"/>
              <a:t>to fill the gaps.</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Instead, they embraced</a:t>
            </a:r>
            <a:r>
              <a:rPr lang="en-US" baseline="0" dirty="0" smtClean="0"/>
              <a:t> transparency and collaboration.</a:t>
            </a:r>
          </a:p>
          <a:p>
            <a:endParaRPr lang="en-US" baseline="0" dirty="0" smtClean="0"/>
          </a:p>
          <a:p>
            <a:r>
              <a:rPr lang="en-US" baseline="0" dirty="0" smtClean="0"/>
              <a:t>They opened up the data, first by making it available as part of Google Transit. Then, at </a:t>
            </a:r>
            <a:r>
              <a:rPr lang="en-US" baseline="0" dirty="0" err="1" smtClean="0"/>
              <a:t>TransitCamp</a:t>
            </a:r>
            <a:r>
              <a:rPr lang="en-US" baseline="0" dirty="0" smtClean="0"/>
              <a:t> in May, they opened it up to all developers.</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MyStops</a:t>
            </a:r>
            <a:r>
              <a:rPr lang="en-US" dirty="0" smtClean="0"/>
              <a:t>, built using open transit data from ETS.</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developers</a:t>
            </a:r>
            <a:r>
              <a:rPr lang="en-US" baseline="0" dirty="0" smtClean="0"/>
              <a:t> built applications using the data.</a:t>
            </a:r>
          </a:p>
          <a:p>
            <a:endParaRPr lang="en-US" baseline="0" dirty="0" smtClean="0"/>
          </a:p>
          <a:p>
            <a:r>
              <a:rPr lang="en-US" baseline="0" dirty="0" smtClean="0"/>
              <a:t>Applications for the </a:t>
            </a:r>
            <a:r>
              <a:rPr lang="en-US" baseline="0" dirty="0" err="1" smtClean="0"/>
              <a:t>iPhone</a:t>
            </a:r>
            <a:r>
              <a:rPr lang="en-US" baseline="0" dirty="0" smtClean="0"/>
              <a:t>, for instance. The City of Edmonton isn’t in the business of software development, nor is ETS. Why not collaborate with others who are, to create something that provides value to citizens? That’s what opening up the transit data facilitated.</a:t>
            </a:r>
          </a:p>
          <a:p>
            <a:endParaRPr lang="en-US" baseline="0" dirty="0" smtClean="0"/>
          </a:p>
          <a:p>
            <a:r>
              <a:rPr lang="en-US" baseline="0" dirty="0" smtClean="0"/>
              <a:t>And it’s important to note that collaboration doesn’t have to be complicated. It can be as simple as sharing the data, and linking.</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a:t>
            </a:r>
            <a:r>
              <a:rPr lang="en-US" dirty="0" err="1" smtClean="0"/>
              <a:t>Edmontonians</a:t>
            </a:r>
            <a:r>
              <a:rPr lang="en-US" dirty="0" smtClean="0"/>
              <a:t> can access</a:t>
            </a:r>
            <a:r>
              <a:rPr lang="en-US" baseline="0" dirty="0" smtClean="0"/>
              <a:t> route &amp; schedule information from a variety of places. Google Maps works on nearly every mobile device, with transit information. There are </a:t>
            </a:r>
            <a:r>
              <a:rPr lang="en-US" baseline="0" dirty="0" err="1" smtClean="0"/>
              <a:t>iPhone</a:t>
            </a:r>
            <a:r>
              <a:rPr lang="en-US" baseline="0" dirty="0" smtClean="0"/>
              <a:t> apps, an SMS app, and even a Twitter app!</a:t>
            </a:r>
          </a:p>
          <a:p>
            <a:endParaRPr lang="en-US" baseline="0" dirty="0" smtClean="0"/>
          </a:p>
          <a:p>
            <a:r>
              <a:rPr lang="en-US" baseline="0" dirty="0" smtClean="0"/>
              <a:t>This is just one example of the good that can come from open government.</a:t>
            </a:r>
            <a:endParaRPr lang="en-US" dirty="0" smtClean="0"/>
          </a:p>
          <a:p>
            <a:endParaRPr lang="en-US" dirty="0" smtClean="0"/>
          </a:p>
          <a:p>
            <a:r>
              <a:rPr lang="en-US" dirty="0" smtClean="0"/>
              <a:t>Photo: http://www.flickr.com/photos/stephen_rees/2804645368/</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There’s a key stumbling block that ETS had to overcome</a:t>
            </a:r>
            <a:r>
              <a:rPr lang="en-US" baseline="0" dirty="0" smtClean="0"/>
              <a:t>, and that’s the fear about what would happen if they opened up the data.</a:t>
            </a:r>
          </a:p>
          <a:p>
            <a:endParaRPr lang="en-US" baseline="0" dirty="0" smtClean="0"/>
          </a:p>
          <a:p>
            <a:r>
              <a:rPr lang="en-US" baseline="0" dirty="0" smtClean="0"/>
              <a:t>Would people misrepresent ETS? Could the City be held liable if something went wrong? It was uncharted territory.</a:t>
            </a:r>
          </a:p>
          <a:p>
            <a:endParaRPr lang="en-US" baseline="0" dirty="0" smtClean="0"/>
          </a:p>
          <a:p>
            <a:r>
              <a:rPr lang="en-US" baseline="0" dirty="0" smtClean="0"/>
              <a:t>The reality is that the data was already open. Given enough time and resources, citizens could have acquired the data themselves. That was a key turning point.</a:t>
            </a:r>
          </a:p>
          <a:p>
            <a:endParaRPr lang="en-US" baseline="0" dirty="0" smtClean="0"/>
          </a:p>
          <a:p>
            <a:r>
              <a:rPr lang="en-US" baseline="0" dirty="0" smtClean="0"/>
              <a:t>There were other challenges, but nothing that was impossible to overcome. It’s always easier to say “but” than to just do it. But that’s what we have to do!</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think open government is a positive thing, and it’ll continue to grow and evolve</a:t>
            </a:r>
            <a:r>
              <a:rPr lang="en-US" baseline="0" dirty="0" smtClean="0"/>
              <a:t> here in Edmonton and elsewhere.</a:t>
            </a:r>
          </a:p>
          <a:p>
            <a:endParaRPr lang="en-US" baseline="0" dirty="0" smtClean="0"/>
          </a:p>
          <a:p>
            <a:r>
              <a:rPr lang="en-US" baseline="0" dirty="0" smtClean="0"/>
              <a:t>We have to do it for the right reasons though.</a:t>
            </a:r>
          </a:p>
          <a:p>
            <a:endParaRPr lang="en-US" baseline="0" dirty="0" smtClean="0"/>
          </a:p>
          <a:p>
            <a:r>
              <a:rPr lang="en-US" baseline="0" dirty="0" smtClean="0"/>
              <a:t>We have to do it because want a better relationship between government and citizens, not because being open is the hot thing to do right now.</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think with</a:t>
            </a:r>
            <a:r>
              <a:rPr lang="en-US" baseline="0" dirty="0" smtClean="0"/>
              <a:t> the right amount of passion and determination, we can accomplish great things together.</a:t>
            </a:r>
          </a:p>
          <a:p>
            <a:endParaRPr lang="en-US" baseline="0" dirty="0" smtClean="0"/>
          </a:p>
          <a:p>
            <a:r>
              <a:rPr lang="en-US" baseline="0" smtClean="0"/>
              <a:t>Let’s get started.</a:t>
            </a:r>
            <a:endParaRPr lang="en-US" baseline="0" dirty="0" smtClean="0"/>
          </a:p>
        </p:txBody>
      </p:sp>
      <p:sp>
        <p:nvSpPr>
          <p:cNvPr id="4" name="Slide Number Placeholder 3"/>
          <p:cNvSpPr>
            <a:spLocks noGrp="1"/>
          </p:cNvSpPr>
          <p:nvPr>
            <p:ph type="sldNum" sz="quarter" idx="10"/>
          </p:nvPr>
        </p:nvSpPr>
        <p:spPr/>
        <p:txBody>
          <a:bodyPr/>
          <a:lstStyle/>
          <a:p>
            <a:fld id="{AACC5AA4-2BBD-48D0-B5D0-E21862AD7DD8}"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Feel free to get in touch at http://www.mastermaq.ca.</a:t>
            </a:r>
          </a:p>
          <a:p>
            <a:endParaRPr lang="en-US" dirty="0" smtClean="0"/>
          </a:p>
          <a:p>
            <a:r>
              <a:rPr lang="en-US" dirty="0" smtClean="0"/>
              <a:t>I’m likely</a:t>
            </a:r>
            <a:r>
              <a:rPr lang="en-US" baseline="0" dirty="0" smtClean="0"/>
              <a:t> </a:t>
            </a:r>
            <a:r>
              <a:rPr lang="en-US" baseline="0" dirty="0" err="1" smtClean="0"/>
              <a:t>mastermaq</a:t>
            </a:r>
            <a:r>
              <a:rPr lang="en-US" baseline="0" dirty="0" smtClean="0"/>
              <a:t> at your favorite online service </a:t>
            </a:r>
            <a:r>
              <a:rPr lang="en-US" baseline="0"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what we’re talking about. Open. Open what? Data. Government. Standards.</a:t>
            </a:r>
            <a:r>
              <a:rPr lang="en-US" baseline="0" dirty="0" smtClean="0"/>
              <a:t> Source. There’s a lot that’s apparently open these days!</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always good to start with a definition </a:t>
            </a:r>
            <a:r>
              <a:rPr lang="en-US" dirty="0" smtClean="0">
                <a:sym typeface="Wingdings" pitchFamily="2" charset="2"/>
              </a:rPr>
              <a:t></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reality is that m</a:t>
            </a:r>
            <a:r>
              <a:rPr lang="en-US" dirty="0" smtClean="0"/>
              <a:t>ore often than not, “open” depends</a:t>
            </a:r>
            <a:r>
              <a:rPr lang="en-US" baseline="0" dirty="0" smtClean="0"/>
              <a:t> on your perspective. A good example of this is the recent spat between Adobe and Apple, and most notably, the letter Steve Jobs wrote on Flash: http://www.apple.com/hotnews/thoughts-on-flash/</a:t>
            </a:r>
            <a:endParaRPr lang="en-US" dirty="0" smtClean="0"/>
          </a:p>
          <a:p>
            <a:endParaRPr lang="en-US" dirty="0" smtClean="0"/>
          </a:p>
          <a:p>
            <a:r>
              <a:rPr lang="en-US" dirty="0" smtClean="0"/>
              <a:t>Photo: http://www.flickr.com/photos/wallace-lan/3918512147/in/set-72157621946915935</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ChangeCamp</a:t>
            </a:r>
            <a:r>
              <a:rPr lang="en-US" baseline="0" dirty="0" smtClean="0"/>
              <a:t> Edmonton, which took place in October, and really got the ball rolling here with regards to open data.</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Open Data</a:t>
            </a:r>
            <a:r>
              <a:rPr lang="en-US" baseline="0" dirty="0" smtClean="0"/>
              <a:t> Workshop, which was held in November, continued the discussion.</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January, the City launched it’s open data catalogue.</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March, we</a:t>
            </a:r>
            <a:r>
              <a:rPr lang="en-US" baseline="0" dirty="0" smtClean="0"/>
              <a:t> had the Open City Workshop, which attempted to broaden the interest beyond just data.</a:t>
            </a:r>
            <a:endParaRPr lang="en-US" dirty="0"/>
          </a:p>
        </p:txBody>
      </p:sp>
      <p:sp>
        <p:nvSpPr>
          <p:cNvPr id="4" name="Slide Number Placeholder 3"/>
          <p:cNvSpPr>
            <a:spLocks noGrp="1"/>
          </p:cNvSpPr>
          <p:nvPr>
            <p:ph type="sldNum" sz="quarter" idx="10"/>
          </p:nvPr>
        </p:nvSpPr>
        <p:spPr/>
        <p:txBody>
          <a:bodyPr/>
          <a:lstStyle/>
          <a:p>
            <a:fld id="{AACC5AA4-2BBD-48D0-B5D0-E21862AD7DD8}"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8D94DA-39C3-4549-A290-BDAB6B7EBB00}" type="datetimeFigureOut">
              <a:rPr lang="en-US" smtClean="0"/>
              <a:pPr/>
              <a:t>5/3/2010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D94DA-39C3-4549-A290-BDAB6B7EBB00}" type="datetimeFigureOut">
              <a:rPr lang="en-US" smtClean="0"/>
              <a:pPr/>
              <a:t>5/3/2010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D94DA-39C3-4549-A290-BDAB6B7EBB00}" type="datetimeFigureOut">
              <a:rPr lang="en-US" smtClean="0"/>
              <a:pPr/>
              <a:t>5/3/2010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8D94DA-39C3-4549-A290-BDAB6B7EBB00}" type="datetimeFigureOut">
              <a:rPr lang="en-US" smtClean="0"/>
              <a:pPr/>
              <a:t>5/3/2010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8D94DA-39C3-4549-A290-BDAB6B7EBB00}" type="datetimeFigureOut">
              <a:rPr lang="en-US" smtClean="0"/>
              <a:pPr/>
              <a:t>5/3/2010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8D94DA-39C3-4549-A290-BDAB6B7EBB00}" type="datetimeFigureOut">
              <a:rPr lang="en-US" smtClean="0"/>
              <a:pPr/>
              <a:t>5/3/2010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8D94DA-39C3-4549-A290-BDAB6B7EBB00}" type="datetimeFigureOut">
              <a:rPr lang="en-US" smtClean="0"/>
              <a:pPr/>
              <a:t>5/3/2010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8D94DA-39C3-4549-A290-BDAB6B7EBB00}" type="datetimeFigureOut">
              <a:rPr lang="en-US" smtClean="0"/>
              <a:pPr/>
              <a:t>5/3/2010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8D94DA-39C3-4549-A290-BDAB6B7EBB00}" type="datetimeFigureOut">
              <a:rPr lang="en-US" smtClean="0"/>
              <a:pPr/>
              <a:t>5/3/2010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D94DA-39C3-4549-A290-BDAB6B7EBB00}" type="datetimeFigureOut">
              <a:rPr lang="en-US" smtClean="0"/>
              <a:pPr/>
              <a:t>5/3/2010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8D94DA-39C3-4549-A290-BDAB6B7EBB00}" type="datetimeFigureOut">
              <a:rPr lang="en-US" smtClean="0"/>
              <a:pPr/>
              <a:t>5/3/2010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B9FC8F-25A5-438D-9561-BB6C8D353CF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8D94DA-39C3-4549-A290-BDAB6B7EBB00}" type="datetimeFigureOut">
              <a:rPr lang="en-US" smtClean="0"/>
              <a:pPr/>
              <a:t>5/3/2010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B9FC8F-25A5-438D-9561-BB6C8D353CF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Title 3"/>
          <p:cNvSpPr>
            <a:spLocks noGrp="1"/>
          </p:cNvSpPr>
          <p:nvPr>
            <p:ph type="title"/>
          </p:nvPr>
        </p:nvSpPr>
        <p:spPr>
          <a:xfrm>
            <a:off x="0" y="4114800"/>
            <a:ext cx="9144000" cy="2286000"/>
          </a:xfrm>
        </p:spPr>
        <p:txBody>
          <a:bodyPr>
            <a:normAutofit/>
          </a:bodyPr>
          <a:lstStyle/>
          <a:p>
            <a:pPr algn="r"/>
            <a:r>
              <a:rPr lang="en-US" sz="6500" dirty="0" smtClean="0">
                <a:solidFill>
                  <a:schemeClr val="bg2">
                    <a:lumMod val="50000"/>
                  </a:schemeClr>
                </a:solidFill>
                <a:latin typeface="Helvetica 55 Roman" pitchFamily="34" charset="0"/>
              </a:rPr>
              <a:t/>
            </a:r>
            <a:br>
              <a:rPr lang="en-US" sz="6500" dirty="0" smtClean="0">
                <a:solidFill>
                  <a:schemeClr val="bg2">
                    <a:lumMod val="50000"/>
                  </a:schemeClr>
                </a:solidFill>
                <a:latin typeface="Helvetica 55 Roman" pitchFamily="34" charset="0"/>
              </a:rPr>
            </a:br>
            <a:r>
              <a:rPr lang="en-US" sz="6500" b="1" dirty="0" smtClean="0">
                <a:solidFill>
                  <a:schemeClr val="bg2">
                    <a:lumMod val="50000"/>
                  </a:schemeClr>
                </a:solidFill>
                <a:latin typeface="Helvetica 55 Roman" pitchFamily="34" charset="0"/>
              </a:rPr>
              <a:t>#</a:t>
            </a:r>
            <a:r>
              <a:rPr lang="en-US" sz="6500" b="1" dirty="0" err="1" smtClean="0">
                <a:solidFill>
                  <a:schemeClr val="bg2">
                    <a:lumMod val="50000"/>
                  </a:schemeClr>
                </a:solidFill>
                <a:latin typeface="Helvetica 55 Roman" pitchFamily="34" charset="0"/>
              </a:rPr>
              <a:t>technocon</a:t>
            </a:r>
            <a:endParaRPr lang="en-US" sz="6500" b="1" dirty="0">
              <a:solidFill>
                <a:schemeClr val="bg2">
                  <a:lumMod val="50000"/>
                </a:schemeClr>
              </a:solidFill>
              <a:latin typeface="Helvetica 55 Roman" pitchFamily="34" charset="0"/>
            </a:endParaRPr>
          </a:p>
        </p:txBody>
      </p:sp>
      <p:pic>
        <p:nvPicPr>
          <p:cNvPr id="9" name="Picture 4"/>
          <p:cNvPicPr>
            <a:picLocks noChangeAspect="1" noChangeArrowheads="1"/>
          </p:cNvPicPr>
          <p:nvPr/>
        </p:nvPicPr>
        <p:blipFill>
          <a:blip r:embed="rId4" cstate="print"/>
          <a:srcRect/>
          <a:stretch>
            <a:fillRect/>
          </a:stretch>
        </p:blipFill>
        <p:spPr bwMode="auto">
          <a:xfrm>
            <a:off x="7239000" y="79956"/>
            <a:ext cx="1828800" cy="335328"/>
          </a:xfrm>
          <a:prstGeom prst="rect">
            <a:avLst/>
          </a:prstGeom>
          <a:noFill/>
          <a:ln w="9525">
            <a:noFill/>
            <a:miter lim="800000"/>
            <a:headEnd/>
            <a:tailEnd/>
          </a:ln>
          <a:effectLst/>
        </p:spPr>
      </p:pic>
      <p:sp>
        <p:nvSpPr>
          <p:cNvPr id="5" name="TextBox 4"/>
          <p:cNvSpPr txBox="1"/>
          <p:nvPr/>
        </p:nvSpPr>
        <p:spPr>
          <a:xfrm>
            <a:off x="0" y="6324600"/>
            <a:ext cx="9144000" cy="369332"/>
          </a:xfrm>
          <a:prstGeom prst="rect">
            <a:avLst/>
          </a:prstGeom>
          <a:noFill/>
        </p:spPr>
        <p:txBody>
          <a:bodyPr wrap="square" rtlCol="0">
            <a:spAutoFit/>
          </a:bodyPr>
          <a:lstStyle/>
          <a:p>
            <a:pPr algn="r"/>
            <a:r>
              <a:rPr lang="en-US" dirty="0" err="1" smtClean="0"/>
              <a:t>Technocon</a:t>
            </a:r>
            <a:r>
              <a:rPr lang="en-US" dirty="0" smtClean="0"/>
              <a:t> 2010, Open Government &amp; Citizens, May 5/6, 2010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000" dirty="0" smtClean="0">
                <a:solidFill>
                  <a:schemeClr val="bg2">
                    <a:lumMod val="50000"/>
                  </a:schemeClr>
                </a:solidFill>
                <a:latin typeface="Helvetica 55 Roman" pitchFamily="34" charset="0"/>
              </a:rPr>
              <a:t>a brief history</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2009</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1999</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1983</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000" dirty="0" smtClean="0">
                <a:solidFill>
                  <a:schemeClr val="bg2">
                    <a:lumMod val="50000"/>
                  </a:schemeClr>
                </a:solidFill>
                <a:latin typeface="Helvetica 55 Roman" pitchFamily="34" charset="0"/>
              </a:rPr>
              <a:t>a brief </a:t>
            </a:r>
            <a:r>
              <a:rPr lang="en-US" sz="5000" dirty="0" smtClean="0">
                <a:solidFill>
                  <a:schemeClr val="bg2">
                    <a:lumMod val="50000"/>
                  </a:schemeClr>
                </a:solidFill>
                <a:latin typeface="Helvetica 55 Roman" pitchFamily="34" charset="0"/>
              </a:rPr>
              <a:t>history</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1700s</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6500" dirty="0" smtClean="0">
                <a:solidFill>
                  <a:schemeClr val="bg2">
                    <a:lumMod val="10000"/>
                  </a:schemeClr>
                </a:solidFill>
                <a:latin typeface="Helvetica 55 Roman" pitchFamily="34" charset="0"/>
              </a:rPr>
              <a:t>How do we re-imagine government &amp; citizenship in the age of participation?</a:t>
            </a:r>
            <a:endParaRPr lang="en-US" sz="65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498359" y="0"/>
            <a:ext cx="10251959"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528380" y="0"/>
            <a:ext cx="1028198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grpSp>
        <p:nvGrpSpPr>
          <p:cNvPr id="9" name="Group 8"/>
          <p:cNvGrpSpPr/>
          <p:nvPr/>
        </p:nvGrpSpPr>
        <p:grpSpPr>
          <a:xfrm>
            <a:off x="1828800" y="205931"/>
            <a:ext cx="5486400" cy="6446139"/>
            <a:chOff x="1828800" y="152400"/>
            <a:chExt cx="5486400" cy="6446139"/>
          </a:xfrm>
        </p:grpSpPr>
        <p:pic>
          <p:nvPicPr>
            <p:cNvPr id="6" name="Picture 5" descr="wordpress-logo-stacked-rgb.png"/>
            <p:cNvPicPr>
              <a:picLocks noChangeAspect="1"/>
            </p:cNvPicPr>
            <p:nvPr/>
          </p:nvPicPr>
          <p:blipFill>
            <a:blip r:embed="rId4" cstate="print"/>
            <a:stretch>
              <a:fillRect/>
            </a:stretch>
          </p:blipFill>
          <p:spPr>
            <a:xfrm>
              <a:off x="2552700" y="152400"/>
              <a:ext cx="4038600" cy="2503932"/>
            </a:xfrm>
            <a:prstGeom prst="rect">
              <a:avLst/>
            </a:prstGeom>
          </p:spPr>
        </p:pic>
        <p:pic>
          <p:nvPicPr>
            <p:cNvPr id="7" name="Picture 6" descr="twitter_logo.png"/>
            <p:cNvPicPr>
              <a:picLocks noChangeAspect="1"/>
            </p:cNvPicPr>
            <p:nvPr/>
          </p:nvPicPr>
          <p:blipFill>
            <a:blip r:embed="rId5" cstate="print"/>
            <a:stretch>
              <a:fillRect/>
            </a:stretch>
          </p:blipFill>
          <p:spPr>
            <a:xfrm>
              <a:off x="1828800" y="2641092"/>
              <a:ext cx="5486400" cy="2023110"/>
            </a:xfrm>
            <a:prstGeom prst="rect">
              <a:avLst/>
            </a:prstGeom>
          </p:spPr>
        </p:pic>
        <p:pic>
          <p:nvPicPr>
            <p:cNvPr id="5123" name="Picture 3"/>
            <p:cNvPicPr>
              <a:picLocks noChangeAspect="1" noChangeArrowheads="1"/>
            </p:cNvPicPr>
            <p:nvPr/>
          </p:nvPicPr>
          <p:blipFill>
            <a:blip r:embed="rId6" cstate="print"/>
            <a:srcRect/>
            <a:stretch>
              <a:fillRect/>
            </a:stretch>
          </p:blipFill>
          <p:spPr bwMode="auto">
            <a:xfrm>
              <a:off x="1981200" y="4648962"/>
              <a:ext cx="5181600" cy="1949577"/>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8800" dirty="0" smtClean="0">
                <a:solidFill>
                  <a:schemeClr val="bg2">
                    <a:lumMod val="10000"/>
                  </a:schemeClr>
                </a:solidFill>
                <a:latin typeface="Helvetica 55 Roman" pitchFamily="34" charset="0"/>
              </a:rPr>
              <a:t>people &amp;</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relationships</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000" dirty="0" smtClean="0">
                <a:solidFill>
                  <a:schemeClr val="bg2">
                    <a:lumMod val="50000"/>
                  </a:schemeClr>
                </a:solidFill>
                <a:latin typeface="Helvetica 55 Roman" pitchFamily="34" charset="0"/>
              </a:rPr>
              <a:t>it takes two!</a:t>
            </a:r>
            <a:r>
              <a:rPr lang="en-US" sz="9600" dirty="0" smtClean="0">
                <a:solidFill>
                  <a:schemeClr val="bg2">
                    <a:lumMod val="10000"/>
                  </a:schemeClr>
                </a:solidFill>
                <a:latin typeface="Helvetica 55 Roman" pitchFamily="34" charset="0"/>
              </a:rPr>
              <a:t/>
            </a:r>
            <a:br>
              <a:rPr lang="en-US" sz="9600" dirty="0" smtClean="0">
                <a:solidFill>
                  <a:schemeClr val="bg2">
                    <a:lumMod val="10000"/>
                  </a:schemeClr>
                </a:solidFill>
                <a:latin typeface="Helvetica 55 Roman" pitchFamily="34" charset="0"/>
              </a:rPr>
            </a:br>
            <a:r>
              <a:rPr lang="en-US" sz="9600" dirty="0" smtClean="0">
                <a:solidFill>
                  <a:schemeClr val="bg2">
                    <a:lumMod val="10000"/>
                  </a:schemeClr>
                </a:solidFill>
                <a:latin typeface="Helvetica 55 Roman" pitchFamily="34" charset="0"/>
              </a:rPr>
              <a:t>government</a:t>
            </a:r>
            <a:br>
              <a:rPr lang="en-US" sz="9600" dirty="0" smtClean="0">
                <a:solidFill>
                  <a:schemeClr val="bg2">
                    <a:lumMod val="10000"/>
                  </a:schemeClr>
                </a:solidFill>
                <a:latin typeface="Helvetica 55 Roman" pitchFamily="34" charset="0"/>
              </a:rPr>
            </a:br>
            <a:r>
              <a:rPr lang="en-US" sz="9600" dirty="0" smtClean="0">
                <a:solidFill>
                  <a:schemeClr val="bg2">
                    <a:lumMod val="10000"/>
                  </a:schemeClr>
                </a:solidFill>
                <a:latin typeface="Helvetica 55 Roman" pitchFamily="34" charset="0"/>
              </a:rPr>
              <a:t>&amp; citizens</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000" dirty="0" smtClean="0">
                <a:solidFill>
                  <a:schemeClr val="bg2">
                    <a:lumMod val="50000"/>
                  </a:schemeClr>
                </a:solidFill>
                <a:latin typeface="Helvetica 55 Roman" pitchFamily="34" charset="0"/>
              </a:rPr>
              <a:t>core principles</a:t>
            </a:r>
            <a:r>
              <a:rPr lang="en-US" sz="9600" dirty="0" smtClean="0">
                <a:solidFill>
                  <a:schemeClr val="bg2">
                    <a:lumMod val="10000"/>
                  </a:schemeClr>
                </a:solidFill>
                <a:latin typeface="Helvetica 55 Roman" pitchFamily="34" charset="0"/>
              </a:rPr>
              <a:t/>
            </a:r>
            <a:br>
              <a:rPr lang="en-US" sz="9600" dirty="0" smtClean="0">
                <a:solidFill>
                  <a:schemeClr val="bg2">
                    <a:lumMod val="10000"/>
                  </a:schemeClr>
                </a:solidFill>
                <a:latin typeface="Helvetica 55 Roman" pitchFamily="34" charset="0"/>
              </a:rPr>
            </a:br>
            <a:r>
              <a:rPr lang="en-US" sz="9600" dirty="0" smtClean="0">
                <a:solidFill>
                  <a:schemeClr val="bg2">
                    <a:lumMod val="10000"/>
                  </a:schemeClr>
                </a:solidFill>
                <a:latin typeface="Helvetica 55 Roman" pitchFamily="34" charset="0"/>
              </a:rPr>
              <a:t>transparency</a:t>
            </a:r>
            <a:br>
              <a:rPr lang="en-US" sz="9600" dirty="0" smtClean="0">
                <a:solidFill>
                  <a:schemeClr val="bg2">
                    <a:lumMod val="10000"/>
                  </a:schemeClr>
                </a:solidFill>
                <a:latin typeface="Helvetica 55 Roman" pitchFamily="34" charset="0"/>
              </a:rPr>
            </a:br>
            <a:r>
              <a:rPr lang="en-US" sz="9600" dirty="0" smtClean="0">
                <a:solidFill>
                  <a:schemeClr val="bg2">
                    <a:lumMod val="10000"/>
                  </a:schemeClr>
                </a:solidFill>
                <a:latin typeface="Helvetica 55 Roman" pitchFamily="34" charset="0"/>
              </a:rPr>
              <a:t>collaboration</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000" b="1" dirty="0" smtClean="0">
                <a:solidFill>
                  <a:schemeClr val="bg2">
                    <a:lumMod val="50000"/>
                  </a:schemeClr>
                </a:solidFill>
                <a:latin typeface="Helvetica 55 Roman" pitchFamily="34" charset="0"/>
              </a:rPr>
              <a:t>Mack D. Male</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passionate </a:t>
            </a:r>
            <a:r>
              <a:rPr lang="en-US" sz="8800" dirty="0" err="1" smtClean="0">
                <a:solidFill>
                  <a:schemeClr val="bg2">
                    <a:lumMod val="10000"/>
                  </a:schemeClr>
                </a:solidFill>
                <a:latin typeface="Helvetica 55 Roman" pitchFamily="34" charset="0"/>
              </a:rPr>
              <a:t>edmontonian</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grpSp>
        <p:nvGrpSpPr>
          <p:cNvPr id="9" name="Group 8"/>
          <p:cNvGrpSpPr/>
          <p:nvPr/>
        </p:nvGrpSpPr>
        <p:grpSpPr>
          <a:xfrm>
            <a:off x="605403" y="4838700"/>
            <a:ext cx="7933194" cy="1676400"/>
            <a:chOff x="601206" y="4838700"/>
            <a:chExt cx="7933194" cy="1676400"/>
          </a:xfrm>
        </p:grpSpPr>
        <p:pic>
          <p:nvPicPr>
            <p:cNvPr id="7" name="Picture 6" descr="large_logo.png"/>
            <p:cNvPicPr>
              <a:picLocks noChangeAspect="1"/>
            </p:cNvPicPr>
            <p:nvPr/>
          </p:nvPicPr>
          <p:blipFill>
            <a:blip r:embed="rId4" cstate="print">
              <a:clrChange>
                <a:clrFrom>
                  <a:srgbClr val="FFFFFF"/>
                </a:clrFrom>
                <a:clrTo>
                  <a:srgbClr val="FFFFFF">
                    <a:alpha val="0"/>
                  </a:srgbClr>
                </a:clrTo>
              </a:clrChange>
            </a:blip>
            <a:stretch>
              <a:fillRect/>
            </a:stretch>
          </p:blipFill>
          <p:spPr>
            <a:xfrm>
              <a:off x="3360768" y="4838700"/>
              <a:ext cx="1676400" cy="1676400"/>
            </a:xfrm>
            <a:prstGeom prst="rect">
              <a:avLst/>
            </a:prstGeom>
          </p:spPr>
        </p:pic>
        <p:pic>
          <p:nvPicPr>
            <p:cNvPr id="8" name="Picture 7" descr="full_logo_large.jpg"/>
            <p:cNvPicPr>
              <a:picLocks noChangeAspect="1"/>
            </p:cNvPicPr>
            <p:nvPr/>
          </p:nvPicPr>
          <p:blipFill>
            <a:blip r:embed="rId5" cstate="print">
              <a:clrChange>
                <a:clrFrom>
                  <a:srgbClr val="FFFFFF"/>
                </a:clrFrom>
                <a:clrTo>
                  <a:srgbClr val="FFFFFF">
                    <a:alpha val="0"/>
                  </a:srgbClr>
                </a:clrTo>
              </a:clrChange>
            </a:blip>
            <a:stretch>
              <a:fillRect/>
            </a:stretch>
          </p:blipFill>
          <p:spPr>
            <a:xfrm>
              <a:off x="601206" y="4876800"/>
              <a:ext cx="1099524" cy="1600200"/>
            </a:xfrm>
            <a:prstGeom prst="rect">
              <a:avLst/>
            </a:prstGeom>
          </p:spPr>
        </p:pic>
        <p:pic>
          <p:nvPicPr>
            <p:cNvPr id="6" name="Picture 5" descr="shareedmontonlogo.png"/>
            <p:cNvPicPr>
              <a:picLocks noChangeAspect="1"/>
            </p:cNvPicPr>
            <p:nvPr/>
          </p:nvPicPr>
          <p:blipFill>
            <a:blip r:embed="rId6" cstate="print"/>
            <a:stretch>
              <a:fillRect/>
            </a:stretch>
          </p:blipFill>
          <p:spPr>
            <a:xfrm>
              <a:off x="6697206" y="5079812"/>
              <a:ext cx="1837194" cy="1194176"/>
            </a:xfrm>
            <a:prstGeom prst="rect">
              <a:avLst/>
            </a:prstGeom>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733800" y="152400"/>
            <a:ext cx="5257800" cy="6553200"/>
          </a:xfrm>
        </p:spPr>
        <p:txBody>
          <a:bodyPr>
            <a:normAutofit/>
          </a:bodyPr>
          <a:lstStyle/>
          <a:p>
            <a:pPr algn="l"/>
            <a:r>
              <a:rPr lang="en-US" sz="8800" dirty="0" err="1" smtClean="0">
                <a:solidFill>
                  <a:schemeClr val="bg2">
                    <a:lumMod val="10000"/>
                  </a:schemeClr>
                </a:solidFill>
                <a:latin typeface="Helvetica 55 Roman" pitchFamily="34" charset="0"/>
              </a:rPr>
              <a:t>edmonton</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transit</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data</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cstate="print"/>
          <a:srcRect/>
          <a:stretch>
            <a:fillRect/>
          </a:stretch>
        </p:blipFill>
        <p:spPr bwMode="auto">
          <a:xfrm>
            <a:off x="381000" y="1295400"/>
            <a:ext cx="3200400"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3" cstate="print"/>
          <a:srcRect/>
          <a:stretch>
            <a:fillRect/>
          </a:stretch>
        </p:blipFill>
        <p:spPr bwMode="auto">
          <a:xfrm>
            <a:off x="1981200" y="304800"/>
            <a:ext cx="4752975" cy="828675"/>
          </a:xfrm>
          <a:prstGeom prst="rect">
            <a:avLst/>
          </a:prstGeom>
          <a:noFill/>
          <a:ln w="9525">
            <a:noFill/>
            <a:miter lim="800000"/>
            <a:headEnd/>
            <a:tailEnd/>
          </a:ln>
        </p:spPr>
      </p:pic>
      <p:pic>
        <p:nvPicPr>
          <p:cNvPr id="7" name="Picture 6"/>
          <p:cNvPicPr>
            <a:picLocks noChangeAspect="1" noChangeArrowheads="1"/>
          </p:cNvPicPr>
          <p:nvPr/>
        </p:nvPicPr>
        <p:blipFill>
          <a:blip r:embed="rId4" cstate="print"/>
          <a:srcRect/>
          <a:stretch>
            <a:fillRect/>
          </a:stretch>
        </p:blipFill>
        <p:spPr bwMode="auto">
          <a:xfrm>
            <a:off x="914400" y="1219200"/>
            <a:ext cx="7400926" cy="51246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print"/>
          <a:srcRect/>
          <a:stretch>
            <a:fillRect/>
          </a:stretch>
        </p:blipFill>
        <p:spPr bwMode="auto">
          <a:xfrm>
            <a:off x="18085" y="723900"/>
            <a:ext cx="9125915"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1266825" y="242888"/>
            <a:ext cx="6610350" cy="6372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p:cNvPicPr>
            <a:picLocks noChangeAspect="1" noChangeArrowheads="1"/>
          </p:cNvPicPr>
          <p:nvPr/>
        </p:nvPicPr>
        <p:blipFill>
          <a:blip r:embed="rId3" cstate="print"/>
          <a:srcRect/>
          <a:stretch>
            <a:fillRect/>
          </a:stretch>
        </p:blipFill>
        <p:spPr bwMode="auto">
          <a:xfrm>
            <a:off x="-604205" y="0"/>
            <a:ext cx="10357805" cy="6858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000" dirty="0" smtClean="0">
                <a:solidFill>
                  <a:schemeClr val="bg2">
                    <a:lumMod val="50000"/>
                  </a:schemeClr>
                </a:solidFill>
                <a:latin typeface="Helvetica 55 Roman" pitchFamily="34" charset="0"/>
              </a:rPr>
              <a:t>overcoming fear</a:t>
            </a:r>
            <a:r>
              <a:rPr lang="en-US" sz="9600" dirty="0" smtClean="0">
                <a:solidFill>
                  <a:schemeClr val="bg2">
                    <a:lumMod val="10000"/>
                  </a:schemeClr>
                </a:solidFill>
                <a:latin typeface="Helvetica 55 Roman" pitchFamily="34" charset="0"/>
              </a:rPr>
              <a:t/>
            </a:r>
            <a:br>
              <a:rPr lang="en-US" sz="9600" dirty="0" smtClean="0">
                <a:solidFill>
                  <a:schemeClr val="bg2">
                    <a:lumMod val="10000"/>
                  </a:schemeClr>
                </a:solidFill>
                <a:latin typeface="Helvetica 55 Roman" pitchFamily="34" charset="0"/>
              </a:rPr>
            </a:br>
            <a:r>
              <a:rPr lang="en-US" sz="9600" dirty="0" smtClean="0">
                <a:solidFill>
                  <a:schemeClr val="bg2">
                    <a:lumMod val="10000"/>
                  </a:schemeClr>
                </a:solidFill>
                <a:latin typeface="Helvetica 55 Roman" pitchFamily="34" charset="0"/>
              </a:rPr>
              <a:t>what will they do with it?</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9600" dirty="0" smtClean="0">
                <a:solidFill>
                  <a:schemeClr val="bg2">
                    <a:lumMod val="10000"/>
                  </a:schemeClr>
                </a:solidFill>
                <a:latin typeface="Helvetica 55 Roman" pitchFamily="34" charset="0"/>
              </a:rPr>
              <a:t>let’s be open</a:t>
            </a:r>
            <a:br>
              <a:rPr lang="en-US" sz="9600" dirty="0" smtClean="0">
                <a:solidFill>
                  <a:schemeClr val="bg2">
                    <a:lumMod val="10000"/>
                  </a:schemeClr>
                </a:solidFill>
                <a:latin typeface="Helvetica 55 Roman" pitchFamily="34" charset="0"/>
              </a:rPr>
            </a:br>
            <a:r>
              <a:rPr lang="en-US" sz="8800" dirty="0" smtClean="0">
                <a:solidFill>
                  <a:schemeClr val="bg2">
                    <a:lumMod val="50000"/>
                  </a:schemeClr>
                </a:solidFill>
                <a:latin typeface="Helvetica 55 Roman" pitchFamily="34" charset="0"/>
              </a:rPr>
              <a:t> </a:t>
            </a:r>
            <a:r>
              <a:rPr lang="en-US" sz="5000" dirty="0" smtClean="0">
                <a:solidFill>
                  <a:schemeClr val="bg2">
                    <a:lumMod val="50000"/>
                  </a:schemeClr>
                </a:solidFill>
                <a:latin typeface="Helvetica 55 Roman" pitchFamily="34" charset="0"/>
              </a:rPr>
              <a:t>but for the right reasons</a:t>
            </a:r>
            <a:endParaRPr lang="en-US" sz="50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9600" dirty="0" smtClean="0">
                <a:solidFill>
                  <a:schemeClr val="bg2">
                    <a:lumMod val="10000"/>
                  </a:schemeClr>
                </a:solidFill>
                <a:latin typeface="Helvetica 55 Roman" pitchFamily="34" charset="0"/>
              </a:rPr>
              <a:t>think global.</a:t>
            </a:r>
            <a:br>
              <a:rPr lang="en-US" sz="9600" dirty="0" smtClean="0">
                <a:solidFill>
                  <a:schemeClr val="bg2">
                    <a:lumMod val="10000"/>
                  </a:schemeClr>
                </a:solidFill>
                <a:latin typeface="Helvetica 55 Roman" pitchFamily="34" charset="0"/>
              </a:rPr>
            </a:br>
            <a:r>
              <a:rPr lang="en-US" sz="9600" dirty="0" smtClean="0">
                <a:solidFill>
                  <a:schemeClr val="bg2">
                    <a:lumMod val="10000"/>
                  </a:schemeClr>
                </a:solidFill>
                <a:latin typeface="Helvetica 55 Roman" pitchFamily="34" charset="0"/>
              </a:rPr>
              <a:t>hack local.</a:t>
            </a:r>
            <a:endParaRPr lang="en-US" sz="50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8800" dirty="0" smtClean="0">
                <a:solidFill>
                  <a:schemeClr val="bg2">
                    <a:lumMod val="10000"/>
                  </a:schemeClr>
                </a:solidFill>
                <a:latin typeface="Helvetica 55 Roman" pitchFamily="34" charset="0"/>
              </a:rPr>
              <a:t>thank you!</a:t>
            </a:r>
            <a:br>
              <a:rPr lang="en-US" sz="8800" dirty="0" smtClean="0">
                <a:solidFill>
                  <a:schemeClr val="bg2">
                    <a:lumMod val="10000"/>
                  </a:schemeClr>
                </a:solidFill>
                <a:latin typeface="Helvetica 55 Roman" pitchFamily="34" charset="0"/>
              </a:rPr>
            </a:b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7000" dirty="0" smtClean="0">
                <a:solidFill>
                  <a:schemeClr val="bg2">
                    <a:lumMod val="50000"/>
                  </a:schemeClr>
                </a:solidFill>
                <a:latin typeface="Helvetica 55 Roman" pitchFamily="34" charset="0"/>
              </a:rPr>
              <a:t>www.</a:t>
            </a:r>
            <a:r>
              <a:rPr lang="en-US" sz="7000" dirty="0" smtClean="0">
                <a:solidFill>
                  <a:schemeClr val="bg2">
                    <a:lumMod val="10000"/>
                  </a:schemeClr>
                </a:solidFill>
                <a:latin typeface="Helvetica 55 Roman" pitchFamily="34" charset="0"/>
              </a:rPr>
              <a:t>mastermaq</a:t>
            </a:r>
            <a:r>
              <a:rPr lang="en-US" sz="7000" dirty="0" smtClean="0">
                <a:solidFill>
                  <a:schemeClr val="bg2">
                    <a:lumMod val="50000"/>
                  </a:schemeClr>
                </a:solidFill>
                <a:latin typeface="Helvetica 55 Roman" pitchFamily="34" charset="0"/>
              </a:rPr>
              <a:t>.ca</a:t>
            </a:r>
            <a:endParaRPr lang="en-US" sz="7000" b="1"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8800" dirty="0" smtClean="0">
                <a:solidFill>
                  <a:schemeClr val="bg2">
                    <a:lumMod val="10000"/>
                  </a:schemeClr>
                </a:solidFill>
                <a:latin typeface="Helvetica 55 Roman" pitchFamily="34" charset="0"/>
              </a:rPr>
              <a:t>open</a:t>
            </a:r>
            <a:endParaRPr lang="en-US" sz="88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400"/>
            <a:ext cx="8839200" cy="6553200"/>
          </a:xfrm>
        </p:spPr>
        <p:txBody>
          <a:bodyPr>
            <a:normAutofit/>
          </a:bodyPr>
          <a:lstStyle/>
          <a:p>
            <a:r>
              <a:rPr lang="en-US" sz="5600" dirty="0" smtClean="0">
                <a:solidFill>
                  <a:schemeClr val="bg2">
                    <a:lumMod val="50000"/>
                  </a:schemeClr>
                </a:solidFill>
                <a:latin typeface="Helvetica 55 Roman" pitchFamily="34" charset="0"/>
              </a:rPr>
              <a:t>http://opendefinition.org</a:t>
            </a:r>
            <a:r>
              <a:rPr lang="en-US" sz="8800" dirty="0" smtClean="0">
                <a:solidFill>
                  <a:schemeClr val="bg2">
                    <a:lumMod val="10000"/>
                  </a:schemeClr>
                </a:solidFill>
                <a:latin typeface="Helvetica 55 Roman" pitchFamily="34" charset="0"/>
              </a:rPr>
              <a:t/>
            </a:r>
            <a:br>
              <a:rPr lang="en-US" sz="8800" dirty="0" smtClean="0">
                <a:solidFill>
                  <a:schemeClr val="bg2">
                    <a:lumMod val="10000"/>
                  </a:schemeClr>
                </a:solidFill>
                <a:latin typeface="Helvetica 55 Roman" pitchFamily="34" charset="0"/>
              </a:rPr>
            </a:br>
            <a:r>
              <a:rPr lang="en-US" sz="6500" dirty="0" smtClean="0">
                <a:solidFill>
                  <a:schemeClr val="bg2">
                    <a:lumMod val="10000"/>
                  </a:schemeClr>
                </a:solidFill>
                <a:latin typeface="Helvetica 55 Roman" pitchFamily="34" charset="0"/>
              </a:rPr>
              <a:t>a piece of knowledge is open if you are free to use, reuse, and redistribute it</a:t>
            </a:r>
            <a:endParaRPr lang="en-US" sz="6500" dirty="0">
              <a:solidFill>
                <a:schemeClr val="bg2">
                  <a:lumMod val="10000"/>
                </a:schemeClr>
              </a:solidFill>
              <a:latin typeface="Helvetica 55 Roman"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7239000" y="79956"/>
            <a:ext cx="1828800" cy="3353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558576" y="0"/>
            <a:ext cx="10312176"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3" cstate="print"/>
          <a:srcRect/>
          <a:stretch>
            <a:fillRect/>
          </a:stretch>
        </p:blipFill>
        <p:spPr bwMode="auto">
          <a:xfrm>
            <a:off x="4381500" y="3286125"/>
            <a:ext cx="4762500" cy="3571875"/>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0" y="0"/>
            <a:ext cx="4762500"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1143000" y="381000"/>
            <a:ext cx="6858000" cy="3443323"/>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1" y="4267201"/>
            <a:ext cx="9148203"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0" y="0"/>
            <a:ext cx="9144000" cy="68942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4381500" y="1843088"/>
            <a:ext cx="4762500" cy="3171825"/>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0" y="3686175"/>
            <a:ext cx="4762500" cy="3171825"/>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0" y="0"/>
            <a:ext cx="4762500"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188</TotalTime>
  <Words>1537</Words>
  <Application>Microsoft Office PowerPoint</Application>
  <PresentationFormat>On-screen Show (4:3)</PresentationFormat>
  <Paragraphs>139</Paragraphs>
  <Slides>28</Slides>
  <Notes>28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 #technocon</vt:lpstr>
      <vt:lpstr>Mack D. Male passionate edmontonian </vt:lpstr>
      <vt:lpstr>open</vt:lpstr>
      <vt:lpstr>http://opendefinition.org a piece of knowledge is open if you are free to use, reuse, and redistribute it</vt:lpstr>
      <vt:lpstr>Slide 5</vt:lpstr>
      <vt:lpstr>Slide 6</vt:lpstr>
      <vt:lpstr>Slide 7</vt:lpstr>
      <vt:lpstr>Slide 8</vt:lpstr>
      <vt:lpstr>Slide 9</vt:lpstr>
      <vt:lpstr>a brief history 2009 1999 1983 …</vt:lpstr>
      <vt:lpstr>a brief history 1700s</vt:lpstr>
      <vt:lpstr>How do we re-imagine government &amp; citizenship in the age of participation?</vt:lpstr>
      <vt:lpstr>Slide 13</vt:lpstr>
      <vt:lpstr>Slide 14</vt:lpstr>
      <vt:lpstr>Slide 15</vt:lpstr>
      <vt:lpstr>people &amp; relationships</vt:lpstr>
      <vt:lpstr>it takes two! government &amp; citizens</vt:lpstr>
      <vt:lpstr>core principles transparency collaboration</vt:lpstr>
      <vt:lpstr>Slide 19</vt:lpstr>
      <vt:lpstr>edmonton transit data</vt:lpstr>
      <vt:lpstr>Slide 21</vt:lpstr>
      <vt:lpstr>Slide 22</vt:lpstr>
      <vt:lpstr>Slide 23</vt:lpstr>
      <vt:lpstr>Slide 24</vt:lpstr>
      <vt:lpstr>overcoming fear what will they do with it?</vt:lpstr>
      <vt:lpstr>let’s be open  but for the right reasons</vt:lpstr>
      <vt:lpstr>think global. hack local.</vt:lpstr>
      <vt:lpstr>thank you!  www.mastermaq.ca</vt:lpstr>
    </vt:vector>
  </TitlesOfParts>
  <Company>Paramagnus Developments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why start a new group when one already exists?</dc:title>
  <dc:creator>Mack D. Male</dc:creator>
  <cp:lastModifiedBy>Mack Male</cp:lastModifiedBy>
  <cp:revision>78</cp:revision>
  <dcterms:created xsi:type="dcterms:W3CDTF">2010-03-25T05:51:57Z</dcterms:created>
  <dcterms:modified xsi:type="dcterms:W3CDTF">2010-05-04T06:16:18Z</dcterms:modified>
</cp:coreProperties>
</file>